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9" r:id="rId3"/>
    <p:sldMasterId id="2147483685" r:id="rId4"/>
  </p:sldMasterIdLst>
  <p:notesMasterIdLst>
    <p:notesMasterId r:id="rId40"/>
  </p:notesMasterIdLst>
  <p:handoutMasterIdLst>
    <p:handoutMasterId r:id="rId41"/>
  </p:handoutMasterIdLst>
  <p:sldIdLst>
    <p:sldId id="394" r:id="rId5"/>
    <p:sldId id="395" r:id="rId6"/>
    <p:sldId id="396" r:id="rId7"/>
    <p:sldId id="397" r:id="rId8"/>
    <p:sldId id="398" r:id="rId9"/>
    <p:sldId id="434" r:id="rId10"/>
    <p:sldId id="399" r:id="rId11"/>
    <p:sldId id="444" r:id="rId12"/>
    <p:sldId id="448" r:id="rId13"/>
    <p:sldId id="447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25" r:id="rId23"/>
    <p:sldId id="410" r:id="rId24"/>
    <p:sldId id="411" r:id="rId25"/>
    <p:sldId id="437" r:id="rId26"/>
    <p:sldId id="414" r:id="rId27"/>
    <p:sldId id="412" r:id="rId28"/>
    <p:sldId id="413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46" r:id="rId37"/>
    <p:sldId id="352" r:id="rId38"/>
    <p:sldId id="445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>
        <p:scale>
          <a:sx n="91" d="100"/>
          <a:sy n="91" d="100"/>
        </p:scale>
        <p:origin x="-331" y="-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2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360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6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92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595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076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088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5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988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8.jpeg"/><Relationship Id="rId5" Type="http://schemas.openxmlformats.org/officeDocument/2006/relationships/image" Target="../media/image53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products/visual-studio-community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75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3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softuni.bg/courses/programming-basics/" TargetMode="External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72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6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4.png"/><Relationship Id="rId22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255" y="4419600"/>
            <a:ext cx="5218909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914400"/>
            <a:ext cx="7382341" cy="1171552"/>
          </a:xfrm>
        </p:spPr>
        <p:txBody>
          <a:bodyPr/>
          <a:lstStyle/>
          <a:p>
            <a:r>
              <a:rPr lang="en-US" dirty="0" smtClean="0"/>
              <a:t>Programming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0612" y="5535303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876056" y="3806198"/>
            <a:ext cx="197592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4279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 smtClean="0"/>
              <a:t>Vasil Indzhev</a:t>
            </a:r>
            <a:endParaRPr lang="en-US" b="1" noProof="1"/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</a:t>
            </a:r>
            <a:r>
              <a:rPr lang="en-US" dirty="0" smtClean="0"/>
              <a:t>2015)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/>
              <a:t>Preslav Mihaylov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Studies Computer Sciences in </a:t>
            </a:r>
            <a:br>
              <a:rPr lang="en-US" noProof="1"/>
            </a:br>
            <a:r>
              <a:rPr lang="en-US" noProof="1"/>
              <a:t>Varna Free University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2050" name="Picture 2" descr="v.indzhe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24000"/>
            <a:ext cx="1914202" cy="191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Bi0GaMe\Downloads\11245429_814815015233829_1155643398_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3381" y="3581400"/>
            <a:ext cx="2039864" cy="208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8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 smtClean="0"/>
              <a:t>olunteer teaching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Top students from </a:t>
            </a:r>
            <a:r>
              <a:rPr lang="en-US" noProof="1" smtClean="0"/>
              <a:t>SoftUni</a:t>
            </a:r>
            <a:r>
              <a:rPr lang="en-US" dirty="0" smtClean="0"/>
              <a:t> (from the "Fundamentals" Module)</a:t>
            </a:r>
          </a:p>
          <a:p>
            <a:pPr lvl="1"/>
            <a:r>
              <a:rPr lang="en-US" dirty="0" smtClean="0"/>
              <a:t>Top performers from previous "Programming Basics"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31434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331434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785440"/>
            <a:ext cx="107211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Programming Basics Course 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616416"/>
            <a:ext cx="9336630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295" y="1114864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484" y="1114864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Homework + Lab + Exam Prep: </a:t>
            </a:r>
            <a:r>
              <a:rPr lang="en-US" dirty="0"/>
              <a:t>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December 2015 – February 2016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Exams</a:t>
            </a:r>
            <a:r>
              <a:rPr lang="en-US" smtClean="0"/>
              <a:t>: 21 </a:t>
            </a:r>
            <a:r>
              <a:rPr lang="en-US" dirty="0"/>
              <a:t>February 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Programming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3412" y="1600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4429439"/>
            <a:ext cx="3221206" cy="1760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C#,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2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0528"/>
            <a:ext cx="8938472" cy="820600"/>
          </a:xfrm>
        </p:spPr>
        <p:txBody>
          <a:bodyPr/>
          <a:lstStyle/>
          <a:p>
            <a:r>
              <a:rPr lang="en-US" dirty="0" smtClean="0"/>
              <a:t>Programming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6904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70812" y="185742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82" y="1894936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Course score formed by several components: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measure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 you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basic coding skills</a:t>
            </a:r>
            <a:r>
              <a:rPr lang="en-US" dirty="0" smtClean="0"/>
              <a:t>?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"</a:t>
            </a:r>
            <a:r>
              <a:rPr lang="en-US" dirty="0" smtClean="0"/>
              <a:t>Programming Basics" exam serves as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 least 100 points required for admission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@ Software University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6152" y="1828800"/>
            <a:ext cx="2864660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16152" y="4518235"/>
            <a:ext cx="2859731" cy="17301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practical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explained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1 very easy, 3 with loops, 1 with bit operations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Covers all learned topics up to the </a:t>
            </a:r>
            <a:r>
              <a:rPr lang="en-US" dirty="0" smtClean="0"/>
              <a:t>moment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judge system &amp; real-time feedback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Code quality is still not measured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enters a positive integer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from the </a:t>
            </a:r>
            <a:r>
              <a:rPr lang="en-US" dirty="0" smtClean="0"/>
              <a:t>console (1 ≤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new year tree of size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, following the </a:t>
            </a:r>
            <a:r>
              <a:rPr lang="en-US" dirty="0"/>
              <a:t>examples below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412191" y="31524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31524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5331" y="31538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3590" y="31524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85591" y="31524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609600"/>
            <a:ext cx="5716037" cy="222998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612" y="4355780"/>
            <a:ext cx="1546080" cy="1704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2" y="20574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4" y="1088866"/>
            <a:ext cx="10943998" cy="53641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asterisksCount = i;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string('*', asterisksCount);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spacesCount = n - asterisksCount;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string(' ', spacesCount);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Onsite students</a:t>
            </a:r>
          </a:p>
          <a:p>
            <a:pPr lvl="1"/>
            <a:r>
              <a:rPr lang="en-US" dirty="0" smtClean="0"/>
              <a:t>Exam </a:t>
            </a:r>
            <a:r>
              <a:rPr lang="en-US" dirty="0"/>
              <a:t>–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/>
              <a:t>%</a:t>
            </a:r>
          </a:p>
          <a:p>
            <a:pPr lvl="2"/>
            <a:r>
              <a:rPr lang="en-US" dirty="0"/>
              <a:t>Serves as pass / </a:t>
            </a:r>
            <a:r>
              <a:rPr lang="en-US" dirty="0" smtClean="0"/>
              <a:t>fail criteria</a:t>
            </a:r>
            <a:endParaRPr lang="en-US" sz="3400" dirty="0"/>
          </a:p>
          <a:p>
            <a:pPr lvl="1"/>
            <a:r>
              <a:rPr lang="en-US" dirty="0"/>
              <a:t>Homework + evaluation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+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pPr lvl="1"/>
            <a:r>
              <a:rPr lang="en-US" dirty="0" smtClean="0"/>
              <a:t>Forums </a:t>
            </a:r>
            <a:r>
              <a:rPr lang="en-US" dirty="0"/>
              <a:t>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Online students</a:t>
            </a:r>
          </a:p>
          <a:p>
            <a:pPr lvl="1"/>
            <a:r>
              <a:rPr lang="en-US" dirty="0" smtClean="0"/>
              <a:t>Exam – 100%</a:t>
            </a:r>
          </a:p>
          <a:p>
            <a:pPr lvl="1"/>
            <a:r>
              <a:rPr lang="en-US" dirty="0"/>
              <a:t>Forums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– What Comes Next?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91662" y="3044710"/>
            <a:ext cx="2054232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Fail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19260" y="3044710"/>
            <a:ext cx="2054232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46857" y="3044710"/>
            <a:ext cx="2054232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Average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76312" y="3044710"/>
            <a:ext cx="2054232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05767" y="3044710"/>
            <a:ext cx="1701884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Champion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808425" y="4151925"/>
            <a:ext cx="171187" cy="517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1662" y="2195732"/>
            <a:ext cx="10568336" cy="0"/>
          </a:xfrm>
          <a:prstGeom prst="line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18" name="Straight Arrow Connector 17"/>
          <p:cNvCxnSpPr/>
          <p:nvPr/>
        </p:nvCxnSpPr>
        <p:spPr>
          <a:xfrm>
            <a:off x="776589" y="2012606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19" name="Straight Arrow Connector 18"/>
          <p:cNvCxnSpPr/>
          <p:nvPr/>
        </p:nvCxnSpPr>
        <p:spPr>
          <a:xfrm>
            <a:off x="2875497" y="2003228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20" name="Straight Arrow Connector 19"/>
          <p:cNvCxnSpPr/>
          <p:nvPr/>
        </p:nvCxnSpPr>
        <p:spPr>
          <a:xfrm>
            <a:off x="9260618" y="2003228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21" name="Straight Arrow Connector 20"/>
          <p:cNvCxnSpPr/>
          <p:nvPr/>
        </p:nvCxnSpPr>
        <p:spPr>
          <a:xfrm>
            <a:off x="11355164" y="2012606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sp>
        <p:nvSpPr>
          <p:cNvPr id="22" name="TextBox 21"/>
          <p:cNvSpPr txBox="1"/>
          <p:nvPr/>
        </p:nvSpPr>
        <p:spPr>
          <a:xfrm>
            <a:off x="608012" y="1484140"/>
            <a:ext cx="35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2526476" y="1490000"/>
            <a:ext cx="70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100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907144" y="1484140"/>
            <a:ext cx="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400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1007651" y="1481796"/>
            <a:ext cx="70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500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30" y="1329396"/>
            <a:ext cx="1824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exam score</a:t>
            </a:r>
            <a:endParaRPr lang="en-US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1018374" y="2012606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sp>
        <p:nvSpPr>
          <p:cNvPr id="33" name="Rectangle 32"/>
          <p:cNvSpPr/>
          <p:nvPr/>
        </p:nvSpPr>
        <p:spPr>
          <a:xfrm>
            <a:off x="11007651" y="3044710"/>
            <a:ext cx="347514" cy="929149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47454" y="237238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485</a:t>
            </a:r>
            <a:endParaRPr lang="en-US" sz="2800" dirty="0"/>
          </a:p>
        </p:txBody>
      </p:sp>
      <p:sp>
        <p:nvSpPr>
          <p:cNvPr id="35" name="Cloud 34"/>
          <p:cNvSpPr/>
          <p:nvPr/>
        </p:nvSpPr>
        <p:spPr>
          <a:xfrm>
            <a:off x="684212" y="4750609"/>
            <a:ext cx="3210710" cy="1494502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Try again </a:t>
            </a:r>
            <a:r>
              <a:rPr lang="en-US" sz="2800" dirty="0"/>
              <a:t>at</a:t>
            </a:r>
            <a:br>
              <a:rPr lang="en-US" sz="2800" dirty="0"/>
            </a:br>
            <a:r>
              <a:rPr lang="en-US" sz="2800" dirty="0"/>
              <a:t>the next exam</a:t>
            </a:r>
          </a:p>
        </p:txBody>
      </p:sp>
      <p:sp>
        <p:nvSpPr>
          <p:cNvPr id="37" name="Cloud 36"/>
          <p:cNvSpPr/>
          <p:nvPr/>
        </p:nvSpPr>
        <p:spPr>
          <a:xfrm>
            <a:off x="4494212" y="4669507"/>
            <a:ext cx="3886200" cy="1548829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Join the module "Fundamentals"</a:t>
            </a:r>
            <a:endParaRPr lang="en-US" sz="28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232107" y="4140516"/>
            <a:ext cx="409592" cy="50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28214" y="402124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?</a:t>
            </a:r>
            <a:endParaRPr lang="en-US" b="1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494212" y="4151925"/>
            <a:ext cx="399982" cy="517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loud 46"/>
          <p:cNvSpPr/>
          <p:nvPr/>
        </p:nvSpPr>
        <p:spPr>
          <a:xfrm>
            <a:off x="8913115" y="4648497"/>
            <a:ext cx="2667697" cy="1596613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Apply for scholarship</a:t>
            </a:r>
            <a:endParaRPr lang="en-US" sz="28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879670" y="4129072"/>
            <a:ext cx="272142" cy="442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073973" y="4108873"/>
            <a:ext cx="0" cy="485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10871580" y="4140516"/>
            <a:ext cx="272142" cy="442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439305" y="4122376"/>
            <a:ext cx="1173189" cy="754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loud 66"/>
          <p:cNvSpPr/>
          <p:nvPr/>
        </p:nvSpPr>
        <p:spPr>
          <a:xfrm>
            <a:off x="8075740" y="2533305"/>
            <a:ext cx="2224200" cy="703758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Bank loan?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1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6 days </a:t>
            </a:r>
            <a:r>
              <a:rPr lang="en-US" smtClean="0"/>
              <a:t>after </a:t>
            </a:r>
            <a:r>
              <a:rPr lang="en-US" dirty="0" smtClean="0"/>
              <a:t>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pieces of homework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</a:t>
            </a:r>
            <a:r>
              <a:rPr lang="en-US" dirty="0" smtClean="0"/>
              <a:t>in 3 days after </a:t>
            </a:r>
            <a:r>
              <a:rPr lang="en-US" dirty="0"/>
              <a:t>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/>
              <a:t>Everyone </a:t>
            </a:r>
            <a:r>
              <a:rPr lang="en-US" smtClean="0"/>
              <a:t>can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exam problems will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automated online judge system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Your solution is tested with predefined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9" y="4005000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Programming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</a:t>
            </a:r>
            <a:r>
              <a:rPr lang="en-US" sz="3000" dirty="0" smtClean="0"/>
              <a:t>C# Programming </a:t>
            </a:r>
            <a:r>
              <a:rPr lang="en-US" sz="3000" dirty="0"/>
              <a:t>courses @ </a:t>
            </a:r>
            <a:r>
              <a:rPr lang="en-US" sz="3000" dirty="0" smtClean="0"/>
              <a:t>SoftUni.bg </a:t>
            </a:r>
            <a:r>
              <a:rPr lang="en-US" sz="3000" dirty="0"/>
              <a:t>follow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 smtClean="0"/>
              <a:t>Programming Basics </a:t>
            </a:r>
            <a:r>
              <a:rPr lang="en-US" sz="3000" dirty="0">
                <a:sym typeface="Wingdings" pitchFamily="2" charset="2"/>
              </a:rPr>
              <a:t> chapters 1..6 (up to Loops</a:t>
            </a:r>
            <a:r>
              <a:rPr lang="en-US" sz="3000" dirty="0" smtClean="0">
                <a:sym typeface="Wingdings" pitchFamily="2" charset="2"/>
              </a:rPr>
              <a:t>) + advanced topics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9704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Programming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737174"/>
            <a:chOff x="998778" y="2709000"/>
            <a:chExt cx="7687634" cy="358169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734597" y="3157304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Programming</a:t>
              </a:r>
              <a:b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Basics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2133600"/>
            <a:ext cx="3644901" cy="421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2013</a:t>
            </a:r>
            <a:r>
              <a:rPr lang="en-US" dirty="0" smtClean="0"/>
              <a:t> 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2012, 2010, </a:t>
            </a:r>
            <a:r>
              <a:rPr lang="en-US" dirty="0" smtClean="0"/>
              <a:t>2008 acceptable</a:t>
            </a:r>
            <a:r>
              <a:rPr lang="bg-BG" dirty="0" smtClean="0"/>
              <a:t>, </a:t>
            </a:r>
            <a:r>
              <a:rPr lang="en-US" dirty="0" smtClean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“Programming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very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Programming, using Visual Studio,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113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Basics – Course Introduction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https://softuni.bg/courses/programming-basics</a:t>
            </a:r>
            <a:r>
              <a:rPr lang="en-US" dirty="0" smtClean="0">
                <a:hlinkClick r:id="rId16"/>
              </a:rPr>
              <a:t>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4988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 Basics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computer programming with C#: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Course Intro. Basic Mathematical Concepts for </a:t>
            </a:r>
            <a:r>
              <a:rPr lang="en-US" dirty="0" smtClean="0"/>
              <a:t>Programmers</a:t>
            </a:r>
            <a:endParaRPr lang="bg-BG" dirty="0" smtClean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Introduction </a:t>
            </a:r>
            <a:r>
              <a:rPr lang="en-US" dirty="0"/>
              <a:t>to </a:t>
            </a:r>
            <a:r>
              <a:rPr lang="en-US" dirty="0" smtClean="0"/>
              <a:t>Programming. Using the IDE</a:t>
            </a:r>
            <a:endParaRPr lang="en-US" dirty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Primitive Data </a:t>
            </a:r>
            <a:r>
              <a:rPr lang="en-US" dirty="0" smtClean="0"/>
              <a:t>Types, Variables, Literals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Console-Based Input and </a:t>
            </a:r>
            <a:r>
              <a:rPr lang="en-US" dirty="0" smtClean="0"/>
              <a:t>Output</a:t>
            </a:r>
            <a:endParaRPr lang="en-US" dirty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Operators</a:t>
            </a:r>
            <a:r>
              <a:rPr lang="en-US" dirty="0"/>
              <a:t>, Expressions and Statements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Conditional Statements (</a:t>
            </a:r>
            <a:r>
              <a:rPr lang="en-US" dirty="0"/>
              <a:t>if-else, switch-case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Basics – Course Topics</a:t>
            </a:r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8802468" y="3020106"/>
            <a:ext cx="2755261" cy="26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Loops </a:t>
            </a:r>
            <a:r>
              <a:rPr lang="en-US" dirty="0"/>
              <a:t>(while, do-while, for, </a:t>
            </a:r>
            <a:r>
              <a:rPr lang="en-US" noProof="1" smtClean="0"/>
              <a:t>foreach</a:t>
            </a:r>
            <a:r>
              <a:rPr lang="en-US" dirty="0" smtClean="0"/>
              <a:t>)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Advanced Topics: Methods &amp; Collections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7"/>
            </a:pPr>
            <a:r>
              <a:rPr lang="en-GB" dirty="0"/>
              <a:t>Practical Lab on All Course </a:t>
            </a:r>
            <a:r>
              <a:rPr lang="en-GB" dirty="0" smtClean="0"/>
              <a:t>Material</a:t>
            </a:r>
            <a:endParaRPr lang="en-US" dirty="0" smtClean="0"/>
          </a:p>
          <a:p>
            <a:pPr marL="633413" indent="-633413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Exam Preparation: Solving Sample Exams</a:t>
            </a:r>
          </a:p>
          <a:p>
            <a:pPr marL="633413" indent="-633413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Practical Exam</a:t>
            </a:r>
          </a:p>
          <a:p>
            <a:pPr marL="633413" indent="-633413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Exam Review (Lab)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Basics – Course Topics (2)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1447800"/>
            <a:ext cx="3470830" cy="20637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8804492" y="4172663"/>
            <a:ext cx="2304795" cy="20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1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040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Nakov</a:t>
            </a:r>
            <a:r>
              <a:rPr lang="en-US" dirty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Web 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1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9295" y="1142999"/>
            <a:ext cx="2932845" cy="358140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028199" cy="557035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Angel </a:t>
            </a:r>
            <a:r>
              <a:rPr lang="en-US" dirty="0" err="1"/>
              <a:t>Georgiev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Training Manager &amp; Trainer </a:t>
            </a:r>
            <a:br>
              <a:rPr lang="en-US" dirty="0"/>
            </a:br>
            <a:r>
              <a:rPr lang="en-US" dirty="0"/>
              <a:t>@ Software University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Top performing student from the Software University (2014)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8+ </a:t>
            </a:r>
            <a:r>
              <a:rPr lang="en-US" dirty="0"/>
              <a:t>years experience as Trainer in companies like Sony </a:t>
            </a:r>
            <a:r>
              <a:rPr lang="en-US" dirty="0" smtClean="0"/>
              <a:t>Ericsson, Samsung </a:t>
            </a:r>
            <a:r>
              <a:rPr lang="en-US" dirty="0"/>
              <a:t>&amp; Sony</a:t>
            </a:r>
          </a:p>
          <a:p>
            <a:pPr marL="0" indent="0">
              <a:lnSpc>
                <a:spcPct val="120000"/>
              </a:lnSpc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</a:t>
            </a:r>
            <a:r>
              <a:rPr lang="en-US" dirty="0" smtClean="0"/>
              <a:t>(2)</a:t>
            </a:r>
            <a:endParaRPr lang="bg-BG" dirty="0"/>
          </a:p>
        </p:txBody>
      </p:sp>
      <p:pic>
        <p:nvPicPr>
          <p:cNvPr id="5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0012" y="1371600"/>
            <a:ext cx="2743200" cy="332774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2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1455</Words>
  <Application>Microsoft Office PowerPoint</Application>
  <PresentationFormat>Custom</PresentationFormat>
  <Paragraphs>320</Paragraphs>
  <Slides>35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SoftUni 16x9</vt:lpstr>
      <vt:lpstr>2_SoftUni 16x9</vt:lpstr>
      <vt:lpstr>3_SoftUni 16x9</vt:lpstr>
      <vt:lpstr>Programming Basics</vt:lpstr>
      <vt:lpstr>Table of Contents</vt:lpstr>
      <vt:lpstr>Programming Basics Course</vt:lpstr>
      <vt:lpstr>Course Objectives</vt:lpstr>
      <vt:lpstr>Programming Basics – Course Topics</vt:lpstr>
      <vt:lpstr>Programming Basics – Course Topics (2)</vt:lpstr>
      <vt:lpstr>The Trainers Team</vt:lpstr>
      <vt:lpstr>Trainers Team</vt:lpstr>
      <vt:lpstr>Trainers Team (2)</vt:lpstr>
      <vt:lpstr>Trainers Team (3)</vt:lpstr>
      <vt:lpstr>Volunteer Teaching Assistants</vt:lpstr>
      <vt:lpstr>Programming Basics Course Details</vt:lpstr>
      <vt:lpstr>Training Duration – Programming Basics</vt:lpstr>
      <vt:lpstr>Why C# and .NET Framework?</vt:lpstr>
      <vt:lpstr>Why English?</vt:lpstr>
      <vt:lpstr>Programming Basics</vt:lpstr>
      <vt:lpstr>Exams @ Software University</vt:lpstr>
      <vt:lpstr>Programming Basics Exam</vt:lpstr>
      <vt:lpstr>Programming Exam – Sample Problem</vt:lpstr>
      <vt:lpstr>Programming Exam – Sample Solution</vt:lpstr>
      <vt:lpstr>Scoring System for the Course</vt:lpstr>
      <vt:lpstr>Final Exam – What Comes Next?</vt:lpstr>
      <vt:lpstr>Homework Assignments</vt:lpstr>
      <vt:lpstr>Homework Peer Reviews</vt:lpstr>
      <vt:lpstr>The Judge System at the Exam</vt:lpstr>
      <vt:lpstr>Resources</vt:lpstr>
      <vt:lpstr>Course Web Site &amp; Forums</vt:lpstr>
      <vt:lpstr>The Programming Basics Slides and Videos</vt:lpstr>
      <vt:lpstr>The Free C# Fundamentals Textbook</vt:lpstr>
      <vt:lpstr>Software University Learning System (SULS)</vt:lpstr>
      <vt:lpstr>Required Software</vt:lpstr>
      <vt:lpstr>Summary</vt:lpstr>
      <vt:lpstr>Programming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2015-12-05T20:48:46Z</dcterms:modified>
  <cp:category>computer programming;programming;C#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